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handoutMasterIdLst>
    <p:handoutMasterId r:id="rId17"/>
  </p:handoutMasterIdLst>
  <p:sldIdLst>
    <p:sldId id="264" r:id="rId2"/>
    <p:sldId id="321" r:id="rId3"/>
    <p:sldId id="327" r:id="rId4"/>
    <p:sldId id="330" r:id="rId5"/>
    <p:sldId id="290" r:id="rId6"/>
    <p:sldId id="336" r:id="rId7"/>
    <p:sldId id="324" r:id="rId8"/>
    <p:sldId id="323" r:id="rId9"/>
    <p:sldId id="332" r:id="rId10"/>
    <p:sldId id="325" r:id="rId11"/>
    <p:sldId id="337" r:id="rId12"/>
    <p:sldId id="339" r:id="rId13"/>
    <p:sldId id="338" r:id="rId14"/>
    <p:sldId id="33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96395" autoAdjust="0"/>
  </p:normalViewPr>
  <p:slideViewPr>
    <p:cSldViewPr snapToGrid="0" snapToObjects="1">
      <p:cViewPr varScale="1">
        <p:scale>
          <a:sx n="69" d="100"/>
          <a:sy n="69" d="100"/>
        </p:scale>
        <p:origin x="88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37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DB3BDB-22B8-F94D-84BF-B672428C8C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F3899-A221-4440-AD71-5557216DB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464A-9523-1B48-8870-5966DE493656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B7174-5955-7542-B5C6-3DABBF3177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A8620-7EED-D64F-AB37-DD4E9D51C0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70359-A610-AE47-9DCD-6CB47C2FD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7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2CC7A-C31D-4030-B7C0-128211F064C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D9BE9-CC52-452A-AADE-C16394336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4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69"/>
            <a:ext cx="77724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2971"/>
            <a:ext cx="6858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3A08E-5580-974A-9F20-13A6DCBBB8B2}"/>
              </a:ext>
            </a:extLst>
          </p:cNvPr>
          <p:cNvGrpSpPr/>
          <p:nvPr userDrawn="1"/>
        </p:nvGrpSpPr>
        <p:grpSpPr>
          <a:xfrm>
            <a:off x="3935433" y="4652315"/>
            <a:ext cx="1280511" cy="1397714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A4E3E-3863-6443-A774-1878C228FB09}"/>
                </a:ext>
              </a:extLst>
            </p:cNvPr>
            <p:cNvSpPr/>
            <p:nvPr userDrawn="1"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058983-82B9-E54D-AEC7-441D8B758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2E2459-DAC3-8641-AC87-20628A2AE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6657" y="6155539"/>
            <a:ext cx="4136835" cy="5909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2" y="3009500"/>
            <a:ext cx="4675187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470501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5" y="3470501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9D0B7-8287-5C4F-BABF-8970B3680353}"/>
              </a:ext>
            </a:extLst>
          </p:cNvPr>
          <p:cNvCxnSpPr/>
          <p:nvPr userDrawn="1"/>
        </p:nvCxnSpPr>
        <p:spPr>
          <a:xfrm>
            <a:off x="4567604" y="3444125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4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74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29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80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413" y="2107018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413" y="2604237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413" y="3101456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13" y="3598675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13" y="4095894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13" y="4593115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 userDrawn="1"/>
        </p:nvSpPr>
        <p:spPr>
          <a:xfrm>
            <a:off x="615413" y="978794"/>
            <a:ext cx="60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0851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27B-890F-414A-A6BB-9A99AB1F1D3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AFD-0C35-4090-A426-4973C5C27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1765"/>
            <a:ext cx="77724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49767"/>
            <a:ext cx="6858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1466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9339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 userDrawn="1"/>
        </p:nvSpPr>
        <p:spPr>
          <a:xfrm>
            <a:off x="3293390" y="0"/>
            <a:ext cx="58506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 userDrawn="1"/>
        </p:nvSpPr>
        <p:spPr>
          <a:xfrm>
            <a:off x="3180194" y="0"/>
            <a:ext cx="332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09547" y="510441"/>
            <a:ext cx="5025224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586" y="1598800"/>
            <a:ext cx="4135996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131" y="2494695"/>
            <a:ext cx="3812907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556" y="2932976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5554" y="3865608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 userDrawn="1"/>
        </p:nvCxnSpPr>
        <p:spPr>
          <a:xfrm flipH="1">
            <a:off x="5186167" y="3706773"/>
            <a:ext cx="247197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90BD78-482F-D343-961A-6459515353AC}"/>
              </a:ext>
            </a:extLst>
          </p:cNvPr>
          <p:cNvGrpSpPr/>
          <p:nvPr userDrawn="1"/>
        </p:nvGrpSpPr>
        <p:grpSpPr>
          <a:xfrm>
            <a:off x="5698527" y="4677191"/>
            <a:ext cx="1280511" cy="1397714"/>
            <a:chOff x="2751337" y="1414797"/>
            <a:chExt cx="1865562" cy="20363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34C9D2-F181-4C45-B545-235CFCE5E0F1}"/>
                </a:ext>
              </a:extLst>
            </p:cNvPr>
            <p:cNvSpPr/>
            <p:nvPr userDrawn="1"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02EFCB-ACAA-074A-A648-9552C9B50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4877857-AAAD-1C4D-A41E-9755A9968A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9751" y="6180415"/>
            <a:ext cx="4136835" cy="5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 userDrawn="1"/>
        </p:nvSpPr>
        <p:spPr>
          <a:xfrm>
            <a:off x="0" y="5029201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C22CA-A301-B947-A12B-4D19A5523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4666" y="6254112"/>
            <a:ext cx="4014669" cy="4301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CAF640-BC6F-D54E-A4B2-4DE45C7366A1}"/>
              </a:ext>
            </a:extLst>
          </p:cNvPr>
          <p:cNvGrpSpPr/>
          <p:nvPr userDrawn="1"/>
        </p:nvGrpSpPr>
        <p:grpSpPr>
          <a:xfrm>
            <a:off x="3762709" y="4321053"/>
            <a:ext cx="1618581" cy="1766727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C2A1CC-6104-A345-BE0E-BF09376647A1}"/>
                </a:ext>
              </a:extLst>
            </p:cNvPr>
            <p:cNvSpPr/>
            <p:nvPr userDrawn="1"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2D42F1-415C-A142-845D-431F0FE0E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76995"/>
            <a:ext cx="77724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1964997"/>
            <a:ext cx="6858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2" y="2816315"/>
            <a:ext cx="4675187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277316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5" y="3277316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/>
          <p:nvPr userDrawn="1"/>
        </p:nvCxnSpPr>
        <p:spPr>
          <a:xfrm>
            <a:off x="4567604" y="3263889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1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70180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7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103" y="690563"/>
            <a:ext cx="3560763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7345" y="690563"/>
            <a:ext cx="3560763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17F574-9A0C-C84F-BC5E-FC731A56A19E}"/>
              </a:ext>
            </a:extLst>
          </p:cNvPr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6E3CE-13B8-3640-8A6C-33B48A9E2BD0}"/>
              </a:ext>
            </a:extLst>
          </p:cNvPr>
          <p:cNvGrpSpPr/>
          <p:nvPr userDrawn="1"/>
        </p:nvGrpSpPr>
        <p:grpSpPr>
          <a:xfrm>
            <a:off x="628649" y="6108210"/>
            <a:ext cx="646359" cy="702123"/>
            <a:chOff x="4738264" y="2128413"/>
            <a:chExt cx="2640100" cy="28678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103F2B-77E1-1A4D-B994-01AD17189FB8}"/>
                </a:ext>
              </a:extLst>
            </p:cNvPr>
            <p:cNvSpPr/>
            <p:nvPr userDrawn="1"/>
          </p:nvSpPr>
          <p:spPr>
            <a:xfrm>
              <a:off x="4738264" y="2128413"/>
              <a:ext cx="2640100" cy="2867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8C390F-19D3-0A4E-B279-D40A50672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124450" y="2514600"/>
              <a:ext cx="1867728" cy="20955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F068B5-DBA6-574F-8F73-C19E808018B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25658" y="6267582"/>
            <a:ext cx="2355317" cy="3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0" r:id="rId2"/>
    <p:sldLayoutId id="2147483699" r:id="rId3"/>
    <p:sldLayoutId id="2147483702" r:id="rId4"/>
    <p:sldLayoutId id="2147483689" r:id="rId5"/>
    <p:sldLayoutId id="2147483688" r:id="rId6"/>
    <p:sldLayoutId id="2147483690" r:id="rId7"/>
    <p:sldLayoutId id="2147483691" r:id="rId8"/>
    <p:sldLayoutId id="2147483693" r:id="rId9"/>
    <p:sldLayoutId id="2147483694" r:id="rId10"/>
    <p:sldLayoutId id="2147483695" r:id="rId11"/>
    <p:sldLayoutId id="2147483650" r:id="rId12"/>
    <p:sldLayoutId id="2147483701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5F8D66E7-A758-5849-9C10-4B1D66D2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484909"/>
            <a:ext cx="8014855" cy="1966201"/>
          </a:xfrm>
        </p:spPr>
        <p:txBody>
          <a:bodyPr>
            <a:normAutofit/>
          </a:bodyPr>
          <a:lstStyle/>
          <a:p>
            <a:r>
              <a:rPr lang="en-US" dirty="0" smtClean="0"/>
              <a:t>Applying to Graduate School 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5F3F872-8CFE-BF44-8BCC-D7290D335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Ahmed </a:t>
            </a:r>
            <a:r>
              <a:rPr lang="en-US" sz="2400" dirty="0" err="1" smtClean="0"/>
              <a:t>Dadzie</a:t>
            </a:r>
            <a:endParaRPr lang="en-US" sz="24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000DE57-54E4-0B46-8323-5BA73BAD3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804" y="3470501"/>
            <a:ext cx="4123426" cy="65274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Graduate Assistant</a:t>
            </a:r>
            <a:endParaRPr lang="en-US" sz="20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517D43C-83F0-0D4F-9EB6-4B0ADF8773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English Department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899138" y="2577149"/>
            <a:ext cx="53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by: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2949C-08A8-044B-82AF-DBEC7BA4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288473"/>
            <a:ext cx="8783781" cy="4637198"/>
          </a:xfrm>
        </p:spPr>
        <p:txBody>
          <a:bodyPr>
            <a:normAutofit/>
          </a:bodyPr>
          <a:lstStyle/>
          <a:p>
            <a:endParaRPr lang="en-US" sz="24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GPA varies by program </a:t>
            </a:r>
          </a:p>
          <a:p>
            <a:r>
              <a:rPr lang="en-US" sz="2400" dirty="0" smtClean="0">
                <a:latin typeface="+mj-lt"/>
              </a:rPr>
              <a:t>Research experience is highly desirable </a:t>
            </a:r>
          </a:p>
          <a:p>
            <a:pPr lvl="1"/>
            <a:r>
              <a:rPr lang="en-US" dirty="0" smtClean="0">
                <a:latin typeface="+mj-lt"/>
              </a:rPr>
              <a:t>Letter from research supervisor </a:t>
            </a:r>
          </a:p>
          <a:p>
            <a:r>
              <a:rPr lang="en-US" sz="2400" dirty="0" smtClean="0">
                <a:latin typeface="+mj-lt"/>
              </a:rPr>
              <a:t>Graduate Exam</a:t>
            </a:r>
          </a:p>
          <a:p>
            <a:pPr lvl="1"/>
            <a:r>
              <a:rPr lang="en-US" dirty="0" smtClean="0">
                <a:latin typeface="+mj-lt"/>
              </a:rPr>
              <a:t>GRE</a:t>
            </a:r>
          </a:p>
          <a:p>
            <a:pPr lvl="1"/>
            <a:r>
              <a:rPr lang="en-US" dirty="0" smtClean="0">
                <a:latin typeface="+mj-lt"/>
              </a:rPr>
              <a:t>GMAT</a:t>
            </a:r>
          </a:p>
          <a:p>
            <a:r>
              <a:rPr lang="en-US" sz="2400" dirty="0" smtClean="0">
                <a:latin typeface="+mj-lt"/>
              </a:rPr>
              <a:t>Writing  Sample </a:t>
            </a:r>
          </a:p>
          <a:p>
            <a:r>
              <a:rPr lang="en-US" sz="2400" dirty="0" smtClean="0">
                <a:latin typeface="+mj-lt"/>
              </a:rPr>
              <a:t>Admission Deadline (check)</a:t>
            </a:r>
          </a:p>
          <a:p>
            <a:endParaRPr lang="en-US" sz="2400" b="1" dirty="0" smtClean="0">
              <a:latin typeface="+mj-lt"/>
            </a:endParaRPr>
          </a:p>
          <a:p>
            <a:endParaRPr lang="en-US" sz="2400" b="1" dirty="0" smtClean="0">
              <a:latin typeface="+mj-lt"/>
            </a:endParaRPr>
          </a:p>
          <a:p>
            <a:endParaRPr lang="en-US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000" b="1" dirty="0" smtClean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87F7-1D5F-9D4C-B029-D5DF4D34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092"/>
            <a:ext cx="9047018" cy="112221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What are the admission prerequisite ?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737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Check website </a:t>
            </a:r>
          </a:p>
          <a:p>
            <a:r>
              <a:rPr lang="en-US" sz="2400" dirty="0" smtClean="0">
                <a:latin typeface="+mj-lt"/>
              </a:rPr>
              <a:t>Write e-mail, call program director</a:t>
            </a:r>
          </a:p>
          <a:p>
            <a:r>
              <a:rPr lang="en-US" sz="2400" dirty="0" smtClean="0">
                <a:latin typeface="+mj-lt"/>
              </a:rPr>
              <a:t>Ask for information on their program </a:t>
            </a:r>
            <a:endParaRPr lang="en-US" sz="2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3164"/>
          </a:xfrm>
        </p:spPr>
        <p:txBody>
          <a:bodyPr/>
          <a:lstStyle/>
          <a:p>
            <a:pPr algn="ctr"/>
            <a:r>
              <a:rPr lang="en-US" sz="3600" dirty="0" smtClean="0"/>
              <a:t>How</a:t>
            </a:r>
            <a:r>
              <a:rPr lang="en-US" dirty="0" smtClean="0"/>
              <a:t> do I contact a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Get abstracts from faculty doing interesting research </a:t>
            </a:r>
          </a:p>
          <a:p>
            <a:r>
              <a:rPr lang="en-US" sz="2400" dirty="0" smtClean="0">
                <a:latin typeface="+mj-lt"/>
              </a:rPr>
              <a:t>Read those abstract and papers </a:t>
            </a:r>
          </a:p>
          <a:p>
            <a:r>
              <a:rPr lang="en-US" sz="2400" dirty="0" smtClean="0">
                <a:latin typeface="+mj-lt"/>
              </a:rPr>
              <a:t>Call or write to the program director </a:t>
            </a:r>
          </a:p>
          <a:p>
            <a:r>
              <a:rPr lang="en-US" sz="2400" dirty="0" smtClean="0">
                <a:latin typeface="+mj-lt"/>
              </a:rPr>
              <a:t>Write to faculty and tell them of your interest in their program </a:t>
            </a:r>
          </a:p>
          <a:p>
            <a:r>
              <a:rPr lang="en-US" sz="2400" dirty="0" smtClean="0">
                <a:latin typeface="+mj-lt"/>
              </a:rPr>
              <a:t>Ask for a visit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How do I increase my chances of being accepted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6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461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should I look for in Graduate School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Expectations for teaching /work study </a:t>
            </a:r>
          </a:p>
          <a:p>
            <a:r>
              <a:rPr lang="en-US" sz="2400" dirty="0" smtClean="0">
                <a:latin typeface="+mj-lt"/>
              </a:rPr>
              <a:t>Time to complete degree </a:t>
            </a:r>
          </a:p>
          <a:p>
            <a:r>
              <a:rPr lang="en-US" sz="2400" dirty="0" smtClean="0">
                <a:latin typeface="+mj-lt"/>
              </a:rPr>
              <a:t>Reputation </a:t>
            </a:r>
          </a:p>
          <a:p>
            <a:r>
              <a:rPr lang="en-US" sz="2400" dirty="0" smtClean="0">
                <a:latin typeface="+mj-lt"/>
              </a:rPr>
              <a:t>Faculty doing interesting research </a:t>
            </a:r>
          </a:p>
          <a:p>
            <a:r>
              <a:rPr lang="en-US" sz="2400" dirty="0" smtClean="0">
                <a:latin typeface="+mj-lt"/>
              </a:rPr>
              <a:t>Network with other students who have similar research interest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75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4594" y="202301"/>
            <a:ext cx="8512822" cy="5533481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384048" lvl="2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endParaRPr lang="en-US" dirty="0"/>
          </a:p>
        </p:txBody>
      </p:sp>
      <p:pic>
        <p:nvPicPr>
          <p:cNvPr id="3074" name="Picture 2" descr="Thank You Letter Danger: 5 Things You Should Never Includ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9" y="639240"/>
            <a:ext cx="6989401" cy="46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33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33DBB8-9BB5-486F-B8A7-B574A45A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21110"/>
            <a:ext cx="6686550" cy="737419"/>
          </a:xfrm>
        </p:spPr>
        <p:txBody>
          <a:bodyPr>
            <a:noAutofit/>
          </a:bodyPr>
          <a:lstStyle/>
          <a:p>
            <a:pPr algn="ctr"/>
            <a:r>
              <a:rPr lang="en-US" sz="4050" dirty="0"/>
              <a:t/>
            </a:r>
            <a:br>
              <a:rPr lang="en-US" sz="4050" dirty="0"/>
            </a:br>
            <a:r>
              <a:rPr lang="en-US" sz="4050" dirty="0"/>
              <a:t/>
            </a:r>
            <a:br>
              <a:rPr lang="en-US" sz="4050" dirty="0"/>
            </a:br>
            <a:r>
              <a:rPr lang="en-US" sz="4050" dirty="0"/>
              <a:t/>
            </a:r>
            <a:br>
              <a:rPr lang="en-US" sz="4050" dirty="0"/>
            </a:br>
            <a:r>
              <a:rPr lang="en-US" sz="4050" dirty="0"/>
              <a:t/>
            </a:r>
            <a:br>
              <a:rPr lang="en-US" sz="4050" dirty="0"/>
            </a:br>
            <a:r>
              <a:rPr lang="en-US" sz="4050" dirty="0"/>
              <a:t/>
            </a:r>
            <a:br>
              <a:rPr lang="en-US" sz="4050" dirty="0"/>
            </a:br>
            <a:r>
              <a:rPr lang="en-US" sz="4050" dirty="0"/>
              <a:t/>
            </a:r>
            <a:br>
              <a:rPr lang="en-US" sz="4050" dirty="0"/>
            </a:b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Applying to Graduate Pro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" y="704081"/>
            <a:ext cx="4329112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duate or Professional School | Students | Career Servic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052308"/>
            <a:ext cx="3514671" cy="35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13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2B87F7-1D5F-9D4C-B029-D5DF4D34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98" y="0"/>
            <a:ext cx="7599758" cy="156556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</a:t>
            </a:r>
            <a:r>
              <a:rPr lang="en-US" sz="4400" dirty="0" smtClean="0"/>
              <a:t>am I considering Graduate School?</a:t>
            </a:r>
            <a:endParaRPr lang="en-US" sz="4400" dirty="0"/>
          </a:p>
        </p:txBody>
      </p:sp>
      <p:pic>
        <p:nvPicPr>
          <p:cNvPr id="2052" name="Picture 4" descr="10 Overlooked Questions You Need to Ask Grad Schools | CollegeX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788" y="2412401"/>
            <a:ext cx="4629150" cy="20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2412401"/>
            <a:ext cx="3887787" cy="31702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Expectations of family?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Don’t know what else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Not sure what I want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Be occupied before applying to processional school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2949C-08A8-044B-82AF-DBEC7BA4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2219"/>
            <a:ext cx="7886700" cy="48034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Imagine yourself 10 years from now </a:t>
            </a:r>
          </a:p>
          <a:p>
            <a:r>
              <a:rPr lang="en-US" sz="2400" dirty="0" smtClean="0">
                <a:latin typeface="+mj-lt"/>
              </a:rPr>
              <a:t>Will that career require  a graduate degree?</a:t>
            </a:r>
          </a:p>
          <a:p>
            <a:pPr lvl="1"/>
            <a:r>
              <a:rPr lang="en-US" dirty="0" smtClean="0">
                <a:latin typeface="+mj-lt"/>
              </a:rPr>
              <a:t>If so a Masters or PhD?</a:t>
            </a:r>
            <a:endParaRPr lang="en-US" dirty="0" smtClean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87F7-1D5F-9D4C-B029-D5DF4D34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221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What do I want to be?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20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680" y="166254"/>
            <a:ext cx="6697292" cy="10676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>
                <a:latin typeface="+mn-lt"/>
              </a:rPr>
              <a:t>What if I don’t know what career is for me?</a:t>
            </a:r>
            <a:endParaRPr lang="en-US" sz="45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5680" y="1275433"/>
            <a:ext cx="7012641" cy="4604498"/>
          </a:xfrm>
        </p:spPr>
        <p:txBody>
          <a:bodyPr>
            <a:normAutofit/>
          </a:bodyPr>
          <a:lstStyle/>
          <a:p>
            <a:endParaRPr lang="en-US" sz="2700" dirty="0" smtClean="0"/>
          </a:p>
          <a:p>
            <a:pPr marL="371475" indent="-285750"/>
            <a:r>
              <a:rPr lang="en-US" sz="2400" dirty="0" smtClean="0">
                <a:latin typeface="+mj-lt"/>
              </a:rPr>
              <a:t>Career services </a:t>
            </a:r>
          </a:p>
          <a:p>
            <a:pPr marL="371475" indent="-285750"/>
            <a:r>
              <a:rPr lang="en-US" sz="2400" dirty="0" smtClean="0">
                <a:latin typeface="+mj-lt"/>
              </a:rPr>
              <a:t>Use the Internet (Google, YouTube, etc.)</a:t>
            </a:r>
          </a:p>
          <a:p>
            <a:pPr marL="371475" indent="-285750"/>
            <a:r>
              <a:rPr lang="en-US" sz="2400" dirty="0" smtClean="0">
                <a:latin typeface="+mj-lt"/>
              </a:rPr>
              <a:t>Ask other professionals in the field</a:t>
            </a:r>
          </a:p>
          <a:p>
            <a:pPr marL="371475" indent="-285750"/>
            <a:endParaRPr lang="en-US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88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can I be sure if a career is right for me?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You can never be certain but you can be well  informed</a:t>
            </a:r>
          </a:p>
          <a:p>
            <a:r>
              <a:rPr lang="en-US" sz="2400" dirty="0" smtClean="0">
                <a:latin typeface="+mj-lt"/>
              </a:rPr>
              <a:t>Go with your gut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9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2949C-08A8-044B-82AF-DBEC7BA4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0265"/>
            <a:ext cx="7886700" cy="5037993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+mj-lt"/>
              </a:rPr>
              <a:t>Prepare you for your chosen career</a:t>
            </a:r>
          </a:p>
          <a:p>
            <a:pPr lvl="1"/>
            <a:r>
              <a:rPr lang="en-US" dirty="0" smtClean="0">
                <a:latin typeface="+mj-lt"/>
              </a:rPr>
              <a:t>Master techniques and develop independence</a:t>
            </a:r>
          </a:p>
          <a:p>
            <a:pPr lvl="1"/>
            <a:r>
              <a:rPr lang="en-US" dirty="0" smtClean="0">
                <a:latin typeface="+mj-lt"/>
              </a:rPr>
              <a:t>Develop research skills </a:t>
            </a:r>
          </a:p>
          <a:p>
            <a:pPr lvl="1"/>
            <a:r>
              <a:rPr lang="en-US" dirty="0" smtClean="0">
                <a:latin typeface="+mj-lt"/>
              </a:rPr>
              <a:t>Build credentials</a:t>
            </a:r>
          </a:p>
          <a:p>
            <a:pPr lvl="1"/>
            <a:r>
              <a:rPr lang="en-US" dirty="0" smtClean="0">
                <a:latin typeface="+mj-lt"/>
              </a:rPr>
              <a:t>Network </a:t>
            </a:r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87F7-1D5F-9D4C-B029-D5DF4D34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026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What is the purpose of Graduate School?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04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2949C-08A8-044B-82AF-DBEC7BA4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2219"/>
            <a:ext cx="7886700" cy="48034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Depends on your career plan and the job market</a:t>
            </a:r>
          </a:p>
          <a:p>
            <a:r>
              <a:rPr lang="en-US" sz="2400" dirty="0" smtClean="0">
                <a:latin typeface="+mj-lt"/>
              </a:rPr>
              <a:t>What is the difference ?</a:t>
            </a:r>
          </a:p>
          <a:p>
            <a:r>
              <a:rPr lang="en-US" sz="2400" dirty="0" smtClean="0">
                <a:latin typeface="+mj-lt"/>
              </a:rPr>
              <a:t>Masters</a:t>
            </a:r>
          </a:p>
          <a:p>
            <a:pPr lvl="1"/>
            <a:r>
              <a:rPr lang="en-US" sz="2000" dirty="0" smtClean="0">
                <a:latin typeface="+mj-lt"/>
              </a:rPr>
              <a:t>2-3 years pay your own way, sometimes with stipend</a:t>
            </a:r>
          </a:p>
          <a:p>
            <a:pPr lvl="1"/>
            <a:r>
              <a:rPr lang="en-US" sz="2000" dirty="0" smtClean="0">
                <a:latin typeface="+mj-lt"/>
              </a:rPr>
              <a:t>More coursework , less research </a:t>
            </a:r>
          </a:p>
          <a:p>
            <a:r>
              <a:rPr lang="en-US" sz="2400" dirty="0" smtClean="0">
                <a:latin typeface="+mj-lt"/>
              </a:rPr>
              <a:t>PhD</a:t>
            </a:r>
          </a:p>
          <a:p>
            <a:pPr lvl="1"/>
            <a:r>
              <a:rPr lang="en-US" sz="2000" dirty="0" smtClean="0">
                <a:latin typeface="+mj-lt"/>
              </a:rPr>
              <a:t>4-6 years with financial support (stipend)</a:t>
            </a:r>
          </a:p>
          <a:p>
            <a:pPr lvl="1"/>
            <a:r>
              <a:rPr lang="en-US" sz="2000" dirty="0" smtClean="0">
                <a:latin typeface="+mj-lt"/>
              </a:rPr>
              <a:t>1-2 years of course-work, 2+ years full research </a:t>
            </a:r>
          </a:p>
          <a:p>
            <a:pPr lvl="1"/>
            <a:endParaRPr lang="en-US" sz="20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87F7-1D5F-9D4C-B029-D5DF4D34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236"/>
            <a:ext cx="7886700" cy="85898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Masters or PhD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2949C-08A8-044B-82AF-DBEC7BA4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127"/>
            <a:ext cx="7886700" cy="49568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Ask your professors for recommendations</a:t>
            </a:r>
          </a:p>
          <a:p>
            <a:r>
              <a:rPr lang="en-US" sz="2400" dirty="0" smtClean="0">
                <a:latin typeface="+mj-lt"/>
              </a:rPr>
              <a:t>Look at the Websites </a:t>
            </a:r>
          </a:p>
          <a:p>
            <a:r>
              <a:rPr lang="en-US" sz="2400" dirty="0" smtClean="0">
                <a:latin typeface="+mj-lt"/>
              </a:rPr>
              <a:t>Search for faculty who are doing interesting research </a:t>
            </a:r>
          </a:p>
          <a:p>
            <a:pPr marL="0" indent="0">
              <a:buNone/>
            </a:pPr>
            <a:endParaRPr lang="en-US" sz="3200" b="1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87F7-1D5F-9D4C-B029-D5DF4D34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82"/>
            <a:ext cx="9144000" cy="74814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How do I decide where to apply?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82994" y="4029164"/>
            <a:ext cx="8126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en-US" sz="1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en-US" sz="1600" dirty="0" smtClean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4190</TotalTime>
  <Words>363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Palatino Linotype</vt:lpstr>
      <vt:lpstr>Tahoma</vt:lpstr>
      <vt:lpstr>Wingdings</vt:lpstr>
      <vt:lpstr>Office Theme</vt:lpstr>
      <vt:lpstr>Applying to Graduate School </vt:lpstr>
      <vt:lpstr>      </vt:lpstr>
      <vt:lpstr>Why am I considering Graduate School?</vt:lpstr>
      <vt:lpstr>What do I want to be?</vt:lpstr>
      <vt:lpstr>What if I don’t know what career is for me?</vt:lpstr>
      <vt:lpstr>How can I be sure if a career is right for me?</vt:lpstr>
      <vt:lpstr>What is the purpose of Graduate School?</vt:lpstr>
      <vt:lpstr>Masters or PhD ?</vt:lpstr>
      <vt:lpstr>How do I decide where to apply?</vt:lpstr>
      <vt:lpstr>What are the admission prerequisite ? </vt:lpstr>
      <vt:lpstr>How do I contact a program?</vt:lpstr>
      <vt:lpstr>How do I increase my chances of being accepted ?</vt:lpstr>
      <vt:lpstr>What should I look for in Graduate School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163</cp:revision>
  <dcterms:created xsi:type="dcterms:W3CDTF">2018-08-21T18:49:40Z</dcterms:created>
  <dcterms:modified xsi:type="dcterms:W3CDTF">2020-06-29T00:16:48Z</dcterms:modified>
</cp:coreProperties>
</file>